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75" r:id="rId5"/>
    <p:sldId id="276" r:id="rId6"/>
    <p:sldId id="277" r:id="rId7"/>
    <p:sldId id="278" r:id="rId8"/>
    <p:sldId id="279" r:id="rId9"/>
    <p:sldId id="280" r:id="rId10"/>
    <p:sldId id="281" r:id="rId11"/>
    <p:sldId id="282" r:id="rId12"/>
    <p:sldId id="259" r:id="rId13"/>
    <p:sldId id="261" r:id="rId14"/>
    <p:sldId id="263" r:id="rId15"/>
    <p:sldId id="264" r:id="rId16"/>
    <p:sldId id="265" r:id="rId17"/>
    <p:sldId id="266" r:id="rId18"/>
    <p:sldId id="267" r:id="rId19"/>
    <p:sldId id="268" r:id="rId20"/>
    <p:sldId id="269" r:id="rId21"/>
    <p:sldId id="284" r:id="rId22"/>
    <p:sldId id="285" r:id="rId23"/>
    <p:sldId id="286" r:id="rId24"/>
    <p:sldId id="283" r:id="rId25"/>
    <p:sldId id="270" r:id="rId26"/>
    <p:sldId id="272" r:id="rId27"/>
    <p:sldId id="273" r:id="rId28"/>
    <p:sldId id="287"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7389" autoAdjust="0"/>
    <p:restoredTop sz="94660"/>
  </p:normalViewPr>
  <p:slideViewPr>
    <p:cSldViewPr snapToGrid="0">
      <p:cViewPr varScale="1">
        <p:scale>
          <a:sx n="67" d="100"/>
          <a:sy n="67" d="100"/>
        </p:scale>
        <p:origin x="56" y="7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10/13/2022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10/13/2022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Historical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584932"/>
            <a:ext cx="7404517" cy="3273068"/>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270B-4A48-ACEC-913C-F42E6C22691A}"/>
              </a:ext>
            </a:extLst>
          </p:cNvPr>
          <p:cNvSpPr>
            <a:spLocks noGrp="1"/>
          </p:cNvSpPr>
          <p:nvPr>
            <p:ph type="title"/>
          </p:nvPr>
        </p:nvSpPr>
        <p:spPr>
          <a:xfrm>
            <a:off x="643466" y="786383"/>
            <a:ext cx="3517567" cy="1383611"/>
          </a:xfrm>
        </p:spPr>
        <p:txBody>
          <a:bodyPr>
            <a:normAutofit fontScale="90000"/>
          </a:bodyPr>
          <a:lstStyle/>
          <a:p>
            <a:r>
              <a:rPr lang="en-CA" dirty="0"/>
              <a:t>REIT STOCKS VS INTEREST RATE AND SALES VOLUME</a:t>
            </a:r>
          </a:p>
        </p:txBody>
      </p:sp>
      <p:pic>
        <p:nvPicPr>
          <p:cNvPr id="6" name="Content Placeholder 5" descr="Chart, line chart&#10;&#10;Description automatically generated">
            <a:extLst>
              <a:ext uri="{FF2B5EF4-FFF2-40B4-BE49-F238E27FC236}">
                <a16:creationId xmlns:a16="http://schemas.microsoft.com/office/drawing/2014/main" id="{7DFA60A1-03A5-A12B-DE69-B65E7C708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7401" y="128919"/>
            <a:ext cx="6714390" cy="1822711"/>
          </a:xfrm>
        </p:spPr>
      </p:pic>
      <p:sp>
        <p:nvSpPr>
          <p:cNvPr id="4" name="Text Placeholder 3">
            <a:extLst>
              <a:ext uri="{FF2B5EF4-FFF2-40B4-BE49-F238E27FC236}">
                <a16:creationId xmlns:a16="http://schemas.microsoft.com/office/drawing/2014/main" id="{DBC7579B-2312-4830-DFBB-20DCCDC05774}"/>
              </a:ext>
            </a:extLst>
          </p:cNvPr>
          <p:cNvSpPr>
            <a:spLocks noGrp="1"/>
          </p:cNvSpPr>
          <p:nvPr>
            <p:ph type="body" sz="half" idx="2"/>
          </p:nvPr>
        </p:nvSpPr>
        <p:spPr/>
        <p:txBody>
          <a:bodyPr>
            <a:normAutofit fontScale="77500" lnSpcReduction="20000"/>
          </a:bodyPr>
          <a:lstStyle/>
          <a:p>
            <a:r>
              <a:rPr lang="en-CA" dirty="0"/>
              <a:t>In this model we can see the relation of the sales volume with both interest rate and as well as the overall health of the REIT stock. Brookfield Asset management and Allied Properties stocks move very much in relation with the interest rate. As interest rats go higher, there are visible dips in value of the stock and as well the annual sales volume of the REIT’s.  For example in year April 2013 as interest rate increased, there was reverse effect on the sales volume and stock values. The opposite can be seen in the first 3 quarters of 2017 as the interest rate drops, the stock value increases as well as the sales volume. </a:t>
            </a:r>
          </a:p>
        </p:txBody>
      </p:sp>
      <p:pic>
        <p:nvPicPr>
          <p:cNvPr id="10" name="Picture 9" descr="Chart, line chart&#10;&#10;Description automatically generated">
            <a:extLst>
              <a:ext uri="{FF2B5EF4-FFF2-40B4-BE49-F238E27FC236}">
                <a16:creationId xmlns:a16="http://schemas.microsoft.com/office/drawing/2014/main" id="{C3496DA4-9B66-9510-1159-E717C1533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576" y="4380931"/>
            <a:ext cx="6714390" cy="2477069"/>
          </a:xfrm>
          <a:prstGeom prst="rect">
            <a:avLst/>
          </a:prstGeom>
        </p:spPr>
      </p:pic>
      <p:pic>
        <p:nvPicPr>
          <p:cNvPr id="12" name="Picture 11" descr="Chart, bar chart&#10;&#10;Description automatically generated">
            <a:extLst>
              <a:ext uri="{FF2B5EF4-FFF2-40B4-BE49-F238E27FC236}">
                <a16:creationId xmlns:a16="http://schemas.microsoft.com/office/drawing/2014/main" id="{149B2BC3-1425-AB93-57D9-3CC33DEA0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576" y="1911168"/>
            <a:ext cx="6823573" cy="2664134"/>
          </a:xfrm>
          <a:prstGeom prst="rect">
            <a:avLst/>
          </a:prstGeom>
        </p:spPr>
      </p:pic>
    </p:spTree>
    <p:extLst>
      <p:ext uri="{BB962C8B-B14F-4D97-AF65-F5344CB8AC3E}">
        <p14:creationId xmlns:p14="http://schemas.microsoft.com/office/powerpoint/2010/main" val="187316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32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32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3200" dirty="0">
                <a:solidFill>
                  <a:srgbClr val="FFFFFF"/>
                </a:solidFill>
              </a:rPr>
              <a:t>MARKET RATE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3200" dirty="0">
                <a:solidFill>
                  <a:srgbClr val="FFFFFF"/>
                </a:solidFill>
              </a:rPr>
              <a:t>MARKET RENT($) AND ASK RENT($)</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32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D8BC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70" y="516836"/>
            <a:ext cx="3084844" cy="1961086"/>
          </a:xfrm>
        </p:spPr>
        <p:txBody>
          <a:bodyPr vert="horz" lIns="91440" tIns="45720" rIns="91440" bIns="45720" rtlCol="0" anchor="b">
            <a:normAutofit/>
          </a:bodyPr>
          <a:lstStyle/>
          <a:p>
            <a:pPr>
              <a:lnSpc>
                <a:spcPct val="90000"/>
              </a:lnSpc>
            </a:pPr>
            <a:r>
              <a:rPr lang="en-US" sz="2500">
                <a:solidFill>
                  <a:srgbClr val="FFFFFF"/>
                </a:solidFill>
              </a:rPr>
              <a:t>COMPARISON BETWEEN AVERAGE SALE PRICE AND AVERAGE BLDG SF</a:t>
            </a:r>
            <a:br>
              <a:rPr lang="en-US" sz="2500">
                <a:solidFill>
                  <a:srgbClr val="FFFFFF"/>
                </a:solidFill>
              </a:rPr>
            </a:br>
            <a:endParaRPr lang="en-US" sz="2500">
              <a:solidFill>
                <a:srgbClr val="FFFFFF"/>
              </a:solidFill>
            </a:endParaRPr>
          </a:p>
        </p:txBody>
      </p:sp>
      <p:cxnSp>
        <p:nvCxnSpPr>
          <p:cNvPr id="19" name="Straight Connector 1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845EA1-B5CF-6889-5C62-7143D17E556F}"/>
              </a:ext>
            </a:extLst>
          </p:cNvPr>
          <p:cNvSpPr txBox="1"/>
          <p:nvPr/>
        </p:nvSpPr>
        <p:spPr>
          <a:xfrm>
            <a:off x="571752" y="2799654"/>
            <a:ext cx="3005462" cy="3189665"/>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1500">
                <a:solidFill>
                  <a:srgbClr val="FFFFFF"/>
                </a:solidFill>
              </a:rPr>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pPr>
              <a:lnSpc>
                <a:spcPct val="90000"/>
              </a:lnSpc>
              <a:spcAft>
                <a:spcPts val="600"/>
              </a:spcAft>
              <a:buFont typeface="Calibri" panose="020F0502020204030204" pitchFamily="34" charset="0"/>
            </a:pPr>
            <a:endParaRPr lang="en-US" sz="150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67557" y="-1"/>
            <a:ext cx="7930112" cy="6715125"/>
          </a:xfrm>
          <a:prstGeom prst="rect">
            <a:avLst/>
          </a:prstGeom>
        </p:spPr>
      </p:pic>
    </p:spTree>
    <p:extLst>
      <p:ext uri="{BB962C8B-B14F-4D97-AF65-F5344CB8AC3E}">
        <p14:creationId xmlns:p14="http://schemas.microsoft.com/office/powerpoint/2010/main" val="1634390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8" name="Rectangle 27">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D8BC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a:xfrm>
            <a:off x="492370" y="516836"/>
            <a:ext cx="3084844" cy="1961086"/>
          </a:xfrm>
        </p:spPr>
        <p:txBody>
          <a:bodyPr vert="horz" lIns="91440" tIns="45720" rIns="91440" bIns="45720" rtlCol="0" anchor="b">
            <a:normAutofit/>
          </a:bodyPr>
          <a:lstStyle/>
          <a:p>
            <a:pPr>
              <a:lnSpc>
                <a:spcPct val="90000"/>
              </a:lnSpc>
            </a:pPr>
            <a:r>
              <a:rPr lang="en-US" sz="2500" dirty="0"/>
              <a:t>Comparison Between Local, National, and Foreign Capital Injection</a:t>
            </a:r>
            <a:br>
              <a:rPr lang="en-US" sz="2500" dirty="0">
                <a:effectLst/>
              </a:rPr>
            </a:br>
            <a:endParaRPr lang="en-US" sz="2500" dirty="0"/>
          </a:p>
        </p:txBody>
      </p:sp>
      <p:cxnSp>
        <p:nvCxnSpPr>
          <p:cNvPr id="32" name="Straight Connector 31">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571752" y="2799654"/>
            <a:ext cx="3005462" cy="3189665"/>
          </a:xfrm>
        </p:spPr>
        <p:txBody>
          <a:bodyPr vert="horz" lIns="0" tIns="45720" rIns="0" bIns="45720" rtlCol="0">
            <a:normAutofit/>
          </a:bodyPr>
          <a:lstStyle/>
          <a:p>
            <a:pPr>
              <a:lnSpc>
                <a:spcPct val="90000"/>
              </a:lnSpc>
            </a:pPr>
            <a:r>
              <a:rPr lang="en-US" sz="150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pPr>
              <a:lnSpc>
                <a:spcPct val="90000"/>
              </a:lnSpc>
            </a:pPr>
            <a:endParaRPr lang="en-US" sz="1500"/>
          </a:p>
        </p:txBody>
      </p:sp>
      <p:pic>
        <p:nvPicPr>
          <p:cNvPr id="8" name="Picture Placeholder 7" descr="Chart, bar chart&#10;&#10;Description automatically generated">
            <a:extLst>
              <a:ext uri="{FF2B5EF4-FFF2-40B4-BE49-F238E27FC236}">
                <a16:creationId xmlns:a16="http://schemas.microsoft.com/office/drawing/2014/main" id="{B3A200EE-12A0-A25D-AFF7-17B951819D6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a:xfrm>
            <a:off x="4143280" y="0"/>
            <a:ext cx="7972519" cy="6858000"/>
          </a:xfrm>
          <a:prstGeom prst="rect">
            <a:avLst/>
          </a:prstGeom>
        </p:spPr>
      </p:pic>
    </p:spTree>
    <p:extLst>
      <p:ext uri="{BB962C8B-B14F-4D97-AF65-F5344CB8AC3E}">
        <p14:creationId xmlns:p14="http://schemas.microsoft.com/office/powerpoint/2010/main" val="1706725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26">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D8BC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a:xfrm>
            <a:off x="492370" y="516836"/>
            <a:ext cx="3084844" cy="1961086"/>
          </a:xfrm>
        </p:spPr>
        <p:txBody>
          <a:bodyPr vert="horz" lIns="91440" tIns="45720" rIns="91440" bIns="45720" rtlCol="0" anchor="b">
            <a:normAutofit/>
          </a:bodyPr>
          <a:lstStyle/>
          <a:p>
            <a:pPr>
              <a:lnSpc>
                <a:spcPct val="90000"/>
              </a:lnSpc>
            </a:pPr>
            <a:r>
              <a:rPr lang="en-US" sz="2500" b="1">
                <a:effectLst/>
              </a:rPr>
              <a:t>Comparison Between Average Land SF and Average Price Per Land SF</a:t>
            </a:r>
            <a:endParaRPr lang="en-US" sz="2500">
              <a:effectLst/>
            </a:endParaRPr>
          </a:p>
        </p:txBody>
      </p:sp>
      <p:cxnSp>
        <p:nvCxnSpPr>
          <p:cNvPr id="31" name="Straight Connector 30">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571752" y="2799654"/>
            <a:ext cx="3005462" cy="3189665"/>
          </a:xfrm>
        </p:spPr>
        <p:txBody>
          <a:bodyPr vert="horz" lIns="0" tIns="45720" rIns="0" bIns="45720" rtlCol="0">
            <a:normAutofit/>
          </a:bodyPr>
          <a:lstStyle/>
          <a:p>
            <a:pPr>
              <a:lnSpc>
                <a:spcPct val="90000"/>
              </a:lnSpc>
            </a:pPr>
            <a:r>
              <a:rPr lang="en-US"/>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pPr>
              <a:lnSpc>
                <a:spcPct val="90000"/>
              </a:lnSpc>
            </a:pPr>
            <a:endParaRPr lang="en-US"/>
          </a:p>
        </p:txBody>
      </p:sp>
      <p:pic>
        <p:nvPicPr>
          <p:cNvPr id="7" name="Picture Placeholder 6" descr="A picture containing chart&#10;&#10;Description automatically generated">
            <a:extLst>
              <a:ext uri="{FF2B5EF4-FFF2-40B4-BE49-F238E27FC236}">
                <a16:creationId xmlns:a16="http://schemas.microsoft.com/office/drawing/2014/main" id="{B9F2FC2A-E7EB-D257-2A5A-4A501796DC5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a:xfrm>
            <a:off x="4143280" y="85725"/>
            <a:ext cx="7896319" cy="6629400"/>
          </a:xfrm>
          <a:prstGeom prst="rect">
            <a:avLst/>
          </a:prstGeom>
        </p:spPr>
      </p:pic>
    </p:spTree>
    <p:extLst>
      <p:ext uri="{BB962C8B-B14F-4D97-AF65-F5344CB8AC3E}">
        <p14:creationId xmlns:p14="http://schemas.microsoft.com/office/powerpoint/2010/main" val="1230748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6BAE88-3FAB-2A8A-A4E6-5905523F3C23}"/>
              </a:ext>
            </a:extLst>
          </p:cNvPr>
          <p:cNvPicPr>
            <a:picLocks noChangeAspect="1"/>
          </p:cNvPicPr>
          <p:nvPr/>
        </p:nvPicPr>
        <p:blipFill>
          <a:blip r:embed="rId2"/>
          <a:stretch>
            <a:fillRect/>
          </a:stretch>
        </p:blipFill>
        <p:spPr>
          <a:xfrm>
            <a:off x="181429" y="108857"/>
            <a:ext cx="11807371" cy="6584741"/>
          </a:xfrm>
          <a:prstGeom prst="rect">
            <a:avLst/>
          </a:prstGeom>
        </p:spPr>
      </p:pic>
    </p:spTree>
    <p:extLst>
      <p:ext uri="{BB962C8B-B14F-4D97-AF65-F5344CB8AC3E}">
        <p14:creationId xmlns:p14="http://schemas.microsoft.com/office/powerpoint/2010/main" val="2194088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5F004-E73A-3217-042F-1531C45CE285}"/>
              </a:ext>
            </a:extLst>
          </p:cNvPr>
          <p:cNvPicPr>
            <a:picLocks noChangeAspect="1"/>
          </p:cNvPicPr>
          <p:nvPr/>
        </p:nvPicPr>
        <p:blipFill>
          <a:blip r:embed="rId2"/>
          <a:stretch>
            <a:fillRect/>
          </a:stretch>
        </p:blipFill>
        <p:spPr>
          <a:xfrm>
            <a:off x="95098" y="152401"/>
            <a:ext cx="11896877" cy="6610350"/>
          </a:xfrm>
          <a:prstGeom prst="rect">
            <a:avLst/>
          </a:prstGeom>
        </p:spPr>
      </p:pic>
    </p:spTree>
    <p:extLst>
      <p:ext uri="{BB962C8B-B14F-4D97-AF65-F5344CB8AC3E}">
        <p14:creationId xmlns:p14="http://schemas.microsoft.com/office/powerpoint/2010/main" val="22319467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D98C4-09B5-EEBB-A935-B2C197E374F2}"/>
              </a:ext>
            </a:extLst>
          </p:cNvPr>
          <p:cNvPicPr>
            <a:picLocks noChangeAspect="1"/>
          </p:cNvPicPr>
          <p:nvPr/>
        </p:nvPicPr>
        <p:blipFill>
          <a:blip r:embed="rId2"/>
          <a:stretch>
            <a:fillRect/>
          </a:stretch>
        </p:blipFill>
        <p:spPr>
          <a:xfrm>
            <a:off x="134257" y="174171"/>
            <a:ext cx="11923485" cy="6509658"/>
          </a:xfrm>
          <a:prstGeom prst="rect">
            <a:avLst/>
          </a:prstGeom>
        </p:spPr>
      </p:pic>
    </p:spTree>
    <p:extLst>
      <p:ext uri="{BB962C8B-B14F-4D97-AF65-F5344CB8AC3E}">
        <p14:creationId xmlns:p14="http://schemas.microsoft.com/office/powerpoint/2010/main" val="3603753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5864C7-4AF9-7B35-C12A-477877224AD7}"/>
              </a:ext>
            </a:extLst>
          </p:cNvPr>
          <p:cNvPicPr>
            <a:picLocks noChangeAspect="1"/>
          </p:cNvPicPr>
          <p:nvPr/>
        </p:nvPicPr>
        <p:blipFill>
          <a:blip r:embed="rId2"/>
          <a:stretch>
            <a:fillRect/>
          </a:stretch>
        </p:blipFill>
        <p:spPr>
          <a:xfrm>
            <a:off x="166914" y="389959"/>
            <a:ext cx="11865429" cy="6322897"/>
          </a:xfrm>
          <a:prstGeom prst="rect">
            <a:avLst/>
          </a:prstGeom>
        </p:spPr>
      </p:pic>
    </p:spTree>
    <p:extLst>
      <p:ext uri="{BB962C8B-B14F-4D97-AF65-F5344CB8AC3E}">
        <p14:creationId xmlns:p14="http://schemas.microsoft.com/office/powerpoint/2010/main" val="4106360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621359" y="642886"/>
            <a:ext cx="5954806" cy="2992290"/>
          </a:xfrm>
          <a:prstGeom prst="rect">
            <a:avLst/>
          </a:prstGeom>
        </p:spPr>
      </p:pic>
      <p:pic>
        <p:nvPicPr>
          <p:cNvPr id="2" name="Picture Placeholder 10">
            <a:extLst>
              <a:ext uri="{FF2B5EF4-FFF2-40B4-BE49-F238E27FC236}">
                <a16:creationId xmlns:a16="http://schemas.microsoft.com/office/drawing/2014/main" id="{48E84FF7-D3FE-4E0D-F8D3-32C68C0C674A}"/>
              </a:ext>
            </a:extLst>
          </p:cNvPr>
          <p:cNvPicPr>
            <a:picLocks noChangeAspect="1"/>
          </p:cNvPicPr>
          <p:nvPr/>
        </p:nvPicPr>
        <p:blipFill rotWithShape="1">
          <a:blip r:embed="rId3"/>
          <a:stretch/>
        </p:blipFill>
        <p:spPr>
          <a:xfrm>
            <a:off x="5423246" y="3184292"/>
            <a:ext cx="6068063" cy="3094712"/>
          </a:xfrm>
          <a:prstGeom prst="rect">
            <a:avLst/>
          </a:prstGeom>
          <a:solidFill>
            <a:schemeClr val="bg1">
              <a:lumMod val="85000"/>
            </a:schemeClr>
          </a:solidFill>
        </p:spPr>
      </p:pic>
    </p:spTree>
    <p:extLst>
      <p:ext uri="{BB962C8B-B14F-4D97-AF65-F5344CB8AC3E}">
        <p14:creationId xmlns:p14="http://schemas.microsoft.com/office/powerpoint/2010/main" val="1675508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776614" y="905933"/>
            <a:ext cx="10634597"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descr="Yellow question mark">
            <a:extLst>
              <a:ext uri="{FF2B5EF4-FFF2-40B4-BE49-F238E27FC236}">
                <a16:creationId xmlns:a16="http://schemas.microsoft.com/office/drawing/2014/main" id="{EDA7B1DD-92EE-3CE7-0514-44FB3B953C4D}"/>
              </a:ext>
            </a:extLst>
          </p:cNvPr>
          <p:cNvPicPr>
            <a:picLocks noChangeAspect="1"/>
          </p:cNvPicPr>
          <p:nvPr/>
        </p:nvPicPr>
        <p:blipFill rotWithShape="1">
          <a:blip r:embed="rId2"/>
          <a:srcRect b="6250"/>
          <a:stretch/>
        </p:blipFill>
        <p:spPr>
          <a:xfrm>
            <a:off x="20" y="-22"/>
            <a:ext cx="12191977" cy="6858022"/>
          </a:xfrm>
          <a:prstGeom prst="rect">
            <a:avLst/>
          </a:prstGeom>
        </p:spPr>
      </p:pic>
      <p:sp>
        <p:nvSpPr>
          <p:cNvPr id="25" name="Rectangle 24">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47A8F1E-9A81-0D4E-2484-F0CAE5A42846}"/>
              </a:ext>
            </a:extLst>
          </p:cNvPr>
          <p:cNvSpPr>
            <a:spLocks noGrp="1"/>
          </p:cNvSpPr>
          <p:nvPr>
            <p:ph type="title"/>
          </p:nvPr>
        </p:nvSpPr>
        <p:spPr>
          <a:xfrm>
            <a:off x="1207654" y="2690120"/>
            <a:ext cx="5452529" cy="3569242"/>
          </a:xfrm>
        </p:spPr>
        <p:txBody>
          <a:bodyPr vert="horz" lIns="91440" tIns="45720" rIns="91440" bIns="45720" rtlCol="0" anchor="t">
            <a:normAutofit/>
          </a:bodyPr>
          <a:lstStyle/>
          <a:p>
            <a:pPr>
              <a:lnSpc>
                <a:spcPct val="90000"/>
              </a:lnSpc>
            </a:pPr>
            <a:r>
              <a:rPr lang="en-US" sz="6000">
                <a:solidFill>
                  <a:schemeClr val="bg1"/>
                </a:solidFill>
              </a:rPr>
              <a:t>Questions?</a:t>
            </a:r>
          </a:p>
        </p:txBody>
      </p:sp>
      <p:sp>
        <p:nvSpPr>
          <p:cNvPr id="27" name="Rectangle 26">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526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two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Canada.</a:t>
            </a:r>
          </a:p>
          <a:p>
            <a:pPr marL="201168" lvl="1" indent="0" algn="just">
              <a:lnSpc>
                <a:spcPct val="100000"/>
              </a:lnSpc>
              <a:buNone/>
            </a:pPr>
            <a:r>
              <a:rPr lang="en-US" sz="1200" b="0" i="0" dirty="0">
                <a:effectLst/>
                <a:latin typeface="Times New Roman" panose="02020603050405020304" pitchFamily="18" charset="0"/>
                <a:cs typeface="Times New Roman" panose="02020603050405020304" pitchFamily="18" charset="0"/>
              </a:rPr>
              <a:t>As 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234087" y="970377"/>
            <a:ext cx="4626864" cy="1666501"/>
          </a:xfrm>
        </p:spPr>
        <p:txBody>
          <a:bodyPr vert="horz" lIns="91440" tIns="45720" rIns="91440" bIns="45720" rtlCol="0" anchor="b">
            <a:normAutofit fontScale="90000"/>
          </a:bodyPr>
          <a:lstStyle/>
          <a:p>
            <a:pPr algn="ctr"/>
            <a:r>
              <a:rPr lang="en-US" sz="4000" dirty="0">
                <a:solidFill>
                  <a:schemeClr val="tx1"/>
                </a:solidFill>
              </a:rPr>
              <a:t>TOTAL TRANSACTION BY TYPES OF BUYERS AND SELLERS </a:t>
            </a:r>
            <a:br>
              <a:rPr lang="en-US" sz="4000" dirty="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1"/>
            <a:ext cx="7192328" cy="3094426"/>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405</TotalTime>
  <Words>1398</Words>
  <Application>Microsoft Office PowerPoint</Application>
  <PresentationFormat>Widescreen</PresentationFormat>
  <Paragraphs>111</Paragraphs>
  <Slides>28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-apple-system</vt:lpstr>
      <vt:lpstr>Arial</vt:lpstr>
      <vt:lpstr>Calibri</vt:lpstr>
      <vt:lpstr>Times New Roman</vt:lpstr>
      <vt:lpstr>Tw Cen MT</vt:lpstr>
      <vt:lpstr>RetrospectVTI</vt:lpstr>
      <vt:lpstr>Commercial Real Estate Investment Historical Analysis</vt:lpstr>
      <vt:lpstr>Project Proposal </vt:lpstr>
      <vt:lpstr>Project Proposal </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lpstr>REIT STOCKS VS INTEREST RATE AND SALES VOLUME</vt:lpstr>
      <vt:lpstr>AVAILABILITY AND VACANCY</vt:lpstr>
      <vt:lpstr>OCCUPANCY AT DELIVERY AND OVERALL OCCUPANCY RATE</vt:lpstr>
      <vt:lpstr>MARKET RATE ($) AND MARKET RENT GROWTH RATE (%)</vt:lpstr>
      <vt:lpstr>MARKET RENT($) AND ASK RENT($)</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Sargun Singh</cp:lastModifiedBy>
  <cp:revision>22</cp:revision>
  <dcterms:created xsi:type="dcterms:W3CDTF">2022-10-10T16:36:10Z</dcterms:created>
  <dcterms:modified xsi:type="dcterms:W3CDTF">2022-10-13T21:39:57Z</dcterms:modified>
</cp:coreProperties>
</file>